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12/01/15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12/01/15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430727"/>
            <a:ext cx="7138880" cy="1313933"/>
          </a:xfrm>
        </p:spPr>
        <p:txBody>
          <a:bodyPr/>
          <a:lstStyle/>
          <a:p>
            <a:r>
              <a:rPr lang="en-US" dirty="0" err="1"/>
              <a:t>Lutropin</a:t>
            </a:r>
            <a:r>
              <a:rPr lang="en-US" dirty="0"/>
              <a:t> </a:t>
            </a:r>
            <a:r>
              <a:rPr lang="en-US" dirty="0" err="1"/>
              <a:t>alfa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538" y="3401627"/>
            <a:ext cx="6622022" cy="2237173"/>
          </a:xfrm>
        </p:spPr>
        <p:txBody>
          <a:bodyPr/>
          <a:lstStyle/>
          <a:p>
            <a:r>
              <a:rPr lang="en-US" b="1" dirty="0" err="1" smtClean="0">
                <a:solidFill>
                  <a:srgbClr val="2F2B20"/>
                </a:solidFill>
              </a:rPr>
              <a:t>Drugbank</a:t>
            </a:r>
            <a:r>
              <a:rPr lang="en-US" b="1" dirty="0" smtClean="0">
                <a:solidFill>
                  <a:srgbClr val="2F2B20"/>
                </a:solidFill>
              </a:rPr>
              <a:t> ID:  </a:t>
            </a:r>
            <a:r>
              <a:rPr lang="en-US" dirty="0">
                <a:solidFill>
                  <a:srgbClr val="2F2B20"/>
                </a:solidFill>
              </a:rPr>
              <a:t>DB00044</a:t>
            </a:r>
            <a:r>
              <a:rPr lang="en-US" dirty="0">
                <a:solidFill>
                  <a:srgbClr val="2F2B20"/>
                </a:solidFill>
              </a:rPr>
              <a:t> </a:t>
            </a:r>
            <a:endParaRPr lang="en-US" dirty="0" smtClean="0">
              <a:solidFill>
                <a:srgbClr val="2F2B20"/>
              </a:solidFill>
            </a:endParaRPr>
          </a:p>
          <a:p>
            <a:r>
              <a:rPr lang="en-US" b="1" dirty="0" smtClean="0">
                <a:solidFill>
                  <a:srgbClr val="2F2B20"/>
                </a:solidFill>
              </a:rPr>
              <a:t>Protein chemical formula : </a:t>
            </a:r>
            <a:r>
              <a:rPr lang="en-US" dirty="0" smtClean="0">
                <a:solidFill>
                  <a:srgbClr val="2F2B20"/>
                </a:solidFill>
              </a:rPr>
              <a:t>C</a:t>
            </a:r>
            <a:r>
              <a:rPr lang="en-US" baseline="-25000" dirty="0" smtClean="0">
                <a:solidFill>
                  <a:srgbClr val="2F2B20"/>
                </a:solidFill>
              </a:rPr>
              <a:t>1014</a:t>
            </a:r>
            <a:r>
              <a:rPr lang="en-US" dirty="0" smtClean="0">
                <a:solidFill>
                  <a:srgbClr val="2F2B20"/>
                </a:solidFill>
              </a:rPr>
              <a:t>H</a:t>
            </a:r>
            <a:r>
              <a:rPr lang="en-US" baseline="-25000" dirty="0" smtClean="0">
                <a:solidFill>
                  <a:srgbClr val="2F2B20"/>
                </a:solidFill>
              </a:rPr>
              <a:t>1609</a:t>
            </a:r>
            <a:r>
              <a:rPr lang="en-US" dirty="0" smtClean="0">
                <a:solidFill>
                  <a:srgbClr val="2F2B20"/>
                </a:solidFill>
              </a:rPr>
              <a:t>N</a:t>
            </a:r>
            <a:r>
              <a:rPr lang="en-US" baseline="-25000" dirty="0" smtClean="0">
                <a:solidFill>
                  <a:srgbClr val="2F2B20"/>
                </a:solidFill>
              </a:rPr>
              <a:t>287</a:t>
            </a:r>
            <a:r>
              <a:rPr lang="en-US" dirty="0" smtClean="0">
                <a:solidFill>
                  <a:srgbClr val="2F2B20"/>
                </a:solidFill>
              </a:rPr>
              <a:t>O</a:t>
            </a:r>
            <a:r>
              <a:rPr lang="en-US" baseline="-25000" dirty="0" smtClean="0">
                <a:solidFill>
                  <a:srgbClr val="2F2B20"/>
                </a:solidFill>
              </a:rPr>
              <a:t>294</a:t>
            </a:r>
            <a:r>
              <a:rPr lang="en-US" dirty="0" smtClean="0">
                <a:solidFill>
                  <a:srgbClr val="2F2B20"/>
                </a:solidFill>
              </a:rPr>
              <a:t>S</a:t>
            </a:r>
            <a:r>
              <a:rPr lang="en-US" baseline="-25000" dirty="0" smtClean="0">
                <a:solidFill>
                  <a:srgbClr val="2F2B20"/>
                </a:solidFill>
              </a:rPr>
              <a:t>27</a:t>
            </a:r>
          </a:p>
          <a:p>
            <a:r>
              <a:rPr lang="en-US" b="1" dirty="0" smtClean="0">
                <a:solidFill>
                  <a:srgbClr val="2F2B20"/>
                </a:solidFill>
              </a:rPr>
              <a:t>Protein </a:t>
            </a:r>
            <a:r>
              <a:rPr lang="en-US" b="1" dirty="0">
                <a:solidFill>
                  <a:srgbClr val="2F2B20"/>
                </a:solidFill>
              </a:rPr>
              <a:t>average </a:t>
            </a:r>
            <a:r>
              <a:rPr lang="en-US" b="1" dirty="0" smtClean="0">
                <a:solidFill>
                  <a:srgbClr val="2F2B20"/>
                </a:solidFill>
              </a:rPr>
              <a:t>weight : </a:t>
            </a:r>
            <a:r>
              <a:rPr lang="en-US" dirty="0" smtClean="0">
                <a:solidFill>
                  <a:srgbClr val="2F2B20"/>
                </a:solidFill>
              </a:rPr>
              <a:t>30,000</a:t>
            </a:r>
          </a:p>
          <a:p>
            <a:r>
              <a:rPr lang="en-US" b="1" dirty="0">
                <a:solidFill>
                  <a:srgbClr val="2F2B20"/>
                </a:solidFill>
              </a:rPr>
              <a:t>Half-life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smtClean="0">
                <a:solidFill>
                  <a:srgbClr val="2F2B20"/>
                </a:solidFill>
              </a:rPr>
              <a:t>:  </a:t>
            </a:r>
            <a:r>
              <a:rPr lang="en-US" dirty="0">
                <a:solidFill>
                  <a:srgbClr val="2F2B20"/>
                </a:solidFill>
              </a:rPr>
              <a:t>4.4 hours (mammalian reticulocytes, in vitro)</a:t>
            </a:r>
            <a:r>
              <a:rPr lang="en-US" dirty="0">
                <a:solidFill>
                  <a:srgbClr val="2F2B2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117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85" y="175191"/>
            <a:ext cx="7945815" cy="6225609"/>
          </a:xfrm>
        </p:spPr>
        <p:txBody>
          <a:bodyPr>
            <a:normAutofit fontScale="92500" lnSpcReduction="2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Description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 err="1"/>
              <a:t>Lutropin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 is a recombinant human luteinizing hormone produced in yeast with 2 subunits, alpha = 92 residues, beta = 121 residues. It is a </a:t>
            </a:r>
            <a:r>
              <a:rPr lang="en-US" sz="1800" dirty="0" err="1"/>
              <a:t>heterodimeric</a:t>
            </a:r>
            <a:r>
              <a:rPr lang="en-US" sz="1800" dirty="0"/>
              <a:t> glycoprotein. Each monomeric unit is a glycoprotein molecule. In females, an acute rise of LH ("LH surge") triggers ovulation and the development of the corpus </a:t>
            </a:r>
            <a:r>
              <a:rPr lang="en-US" sz="1800" dirty="0" err="1"/>
              <a:t>luteum</a:t>
            </a:r>
            <a:r>
              <a:rPr lang="en-US" sz="1800" dirty="0"/>
              <a:t>. In males, it stimulates </a:t>
            </a:r>
            <a:r>
              <a:rPr lang="en-US" sz="1800" dirty="0" err="1"/>
              <a:t>Leydig</a:t>
            </a:r>
            <a:r>
              <a:rPr lang="en-US" sz="1800" dirty="0"/>
              <a:t> cell production of testosterone. </a:t>
            </a:r>
            <a:r>
              <a:rPr lang="en-US" sz="1800" dirty="0" err="1"/>
              <a:t>Lutropin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 was the first and only recombinant human form of luteinizing hormone (LH) developed for use in the stimulation of follicular development.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Indication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 smtClean="0"/>
              <a:t>For treatment of female infertility </a:t>
            </a:r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Pharmacodynamics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/>
              <a:t>Used to facilitate female conception, </a:t>
            </a:r>
            <a:r>
              <a:rPr lang="en-US" sz="1800" dirty="0" err="1"/>
              <a:t>lutropin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 performs the same actions as luteinizing hormone (LH), which is normally produced in the pituitary gland. </a:t>
            </a:r>
            <a:r>
              <a:rPr lang="en-US" sz="1800" dirty="0" err="1"/>
              <a:t>Lutropin</a:t>
            </a:r>
            <a:r>
              <a:rPr lang="en-US" sz="1800" dirty="0"/>
              <a:t> is usually given in combination with </a:t>
            </a:r>
            <a:r>
              <a:rPr lang="en-US" sz="1800" dirty="0" err="1"/>
              <a:t>follitropin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. In females, a LH surge about halfway through the menstrual cycle triggers the onset of ovulation. LH also induces the ovulated follicle to become a corpus </a:t>
            </a:r>
            <a:r>
              <a:rPr lang="en-US" sz="1800" dirty="0" err="1"/>
              <a:t>luteum</a:t>
            </a:r>
            <a:r>
              <a:rPr lang="en-US" sz="1800" dirty="0"/>
              <a:t>, which then secretes progesterone.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51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67" y="175191"/>
            <a:ext cx="7799833" cy="6225609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Mechanism Of Action</a:t>
            </a:r>
            <a:r>
              <a:rPr lang="en-US" dirty="0"/>
              <a:t> </a:t>
            </a:r>
            <a:endParaRPr lang="en-US" b="1" dirty="0" smtClean="0"/>
          </a:p>
          <a:p>
            <a:pPr marL="114300" indent="0">
              <a:buNone/>
            </a:pPr>
            <a:r>
              <a:rPr lang="en-US" sz="1800" dirty="0"/>
              <a:t>Binds to the luteinizing hormone receptor which then activates </a:t>
            </a:r>
            <a:r>
              <a:rPr lang="en-US" sz="1800" dirty="0" err="1"/>
              <a:t>adenylate</a:t>
            </a:r>
            <a:r>
              <a:rPr lang="en-US" sz="1800" dirty="0"/>
              <a:t> </a:t>
            </a:r>
            <a:r>
              <a:rPr lang="en-US" sz="1800" dirty="0" err="1"/>
              <a:t>cylcase</a:t>
            </a:r>
            <a:r>
              <a:rPr lang="en-US" sz="1800" dirty="0"/>
              <a:t> through G protein mediation. </a:t>
            </a:r>
            <a:r>
              <a:rPr lang="en-US" sz="1800" dirty="0" err="1"/>
              <a:t>Adenylate</a:t>
            </a:r>
            <a:r>
              <a:rPr lang="en-US" sz="1800" dirty="0"/>
              <a:t> </a:t>
            </a:r>
            <a:r>
              <a:rPr lang="en-US" sz="1800" dirty="0" err="1"/>
              <a:t>cyclase</a:t>
            </a:r>
            <a:r>
              <a:rPr lang="en-US" sz="1800" dirty="0"/>
              <a:t> then activates many other pathways leading to steroid hormone production and other follicle maturation processes.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Route of </a:t>
            </a:r>
            <a:r>
              <a:rPr lang="en-US" b="1" dirty="0" err="1"/>
              <a:t>elimation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Total body clearance is approximately 2 to 3 L/h with less than 5 percent of the dose being excreted unchanged </a:t>
            </a:r>
            <a:r>
              <a:rPr lang="en-US" sz="1800" dirty="0" err="1"/>
              <a:t>renally</a:t>
            </a:r>
            <a:r>
              <a:rPr lang="en-US" sz="1800" dirty="0"/>
              <a:t>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 smtClean="0"/>
              <a:t>Volume </a:t>
            </a:r>
            <a:r>
              <a:rPr lang="en-US" b="1" dirty="0"/>
              <a:t>of Distribution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800" dirty="0"/>
              <a:t>10 L</a:t>
            </a:r>
            <a:r>
              <a:rPr lang="en-US" sz="1800" dirty="0"/>
              <a:t> </a:t>
            </a:r>
          </a:p>
          <a:p>
            <a:pPr marL="114300" indent="0">
              <a:buNone/>
            </a:pPr>
            <a:r>
              <a:rPr lang="en-US" b="1" dirty="0"/>
              <a:t>Clearance</a:t>
            </a:r>
            <a:r>
              <a:rPr lang="en-US" dirty="0"/>
              <a:t> 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sz="1800" dirty="0" smtClean="0"/>
              <a:t>2 -3 </a:t>
            </a:r>
            <a:r>
              <a:rPr lang="en-US" sz="1800" dirty="0"/>
              <a:t>L/h [healthy female following subcutaneous administration</a:t>
            </a:r>
            <a:r>
              <a:rPr lang="en-US" sz="1800" dirty="0" smtClean="0"/>
              <a:t>]</a:t>
            </a:r>
          </a:p>
          <a:p>
            <a:pPr marL="114300" indent="0">
              <a:buNone/>
            </a:pPr>
            <a:r>
              <a:rPr lang="en-US" b="1" dirty="0"/>
              <a:t>Categories</a:t>
            </a:r>
            <a:r>
              <a:rPr lang="en-US" dirty="0"/>
              <a:t> 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Fertility Agents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Affected Organism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Humans and other mammals</a:t>
            </a:r>
            <a:r>
              <a:rPr lang="en-US" sz="1800" dirty="0"/>
              <a:t>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6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9" y="291985"/>
            <a:ext cx="7902021" cy="6108815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Patents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 smtClean="0"/>
              <a:t>Country		Patent Number	Approved		Expires </a:t>
            </a:r>
            <a:r>
              <a:rPr lang="en-US" sz="1800" dirty="0"/>
              <a:t>(estimated</a:t>
            </a:r>
            <a:r>
              <a:rPr lang="en-US" sz="1800" dirty="0" smtClean="0"/>
              <a:t>)</a:t>
            </a:r>
          </a:p>
          <a:p>
            <a:pPr marL="114300" indent="0">
              <a:buNone/>
            </a:pPr>
            <a:r>
              <a:rPr lang="en-US" sz="1800" dirty="0" smtClean="0"/>
              <a:t>United States	5767251		1995</a:t>
            </a:r>
            <a:r>
              <a:rPr lang="en-US" sz="1800" dirty="0"/>
              <a:t>-06-</a:t>
            </a:r>
            <a:r>
              <a:rPr lang="en-US" sz="1800" dirty="0" smtClean="0"/>
              <a:t>16	2015</a:t>
            </a:r>
            <a:r>
              <a:rPr lang="en-US" sz="1800" dirty="0"/>
              <a:t>-06-</a:t>
            </a:r>
            <a:r>
              <a:rPr lang="en-US" sz="1800" dirty="0" smtClean="0"/>
              <a:t>16</a:t>
            </a:r>
          </a:p>
          <a:p>
            <a:pPr marL="114300" indent="0">
              <a:buNone/>
            </a:pPr>
            <a:r>
              <a:rPr lang="en-US" b="1" dirty="0"/>
              <a:t>Sequence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 smtClean="0"/>
              <a:t>Alpha Chain</a:t>
            </a:r>
          </a:p>
          <a:p>
            <a:pPr marL="114300" indent="0">
              <a:buNone/>
            </a:pPr>
            <a:r>
              <a:rPr lang="en-US" sz="1800" dirty="0" smtClean="0"/>
              <a:t>APDVQDCPECTLQENPFFSQPGAPILQCMGCCFSRAYPTPLRSKKTMLVQKNVTSESTCCVAKSYNRVTVMGGFKVENHTACHCSTCYYHKS Beta </a:t>
            </a:r>
            <a:r>
              <a:rPr lang="en-US" sz="1800" dirty="0"/>
              <a:t>Chain (LH</a:t>
            </a:r>
            <a:r>
              <a:rPr lang="en-US" sz="1800" dirty="0" smtClean="0"/>
              <a:t>)</a:t>
            </a:r>
          </a:p>
          <a:p>
            <a:pPr marL="114300" indent="0">
              <a:buNone/>
            </a:pPr>
            <a:r>
              <a:rPr lang="en-US" sz="1800" dirty="0" smtClean="0"/>
              <a:t>SREPLRPWCHPINAILAVEKEGCPVCITVNTTICAGYCPTMMRVLQAVLPPLPQVVCTYRDVRFESIRLPGCPRGVDPVVSFPVALSCRCGPCRRSTSDCGGPKDHPLTCDHPQLSGLLFL </a:t>
            </a:r>
          </a:p>
          <a:p>
            <a:pPr marL="114300" indent="0">
              <a:buNone/>
            </a:pPr>
            <a:r>
              <a:rPr lang="en-US" b="1" dirty="0"/>
              <a:t>Targets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 err="1"/>
              <a:t>Lutropin-choriogonadotropic</a:t>
            </a:r>
            <a:r>
              <a:rPr lang="en-US" sz="1800" dirty="0"/>
              <a:t> hormone receptor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95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321184"/>
            <a:ext cx="7858226" cy="6306878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/>
              <a:t>Brands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900" dirty="0" err="1"/>
              <a:t>Luveris</a:t>
            </a:r>
            <a:r>
              <a:rPr lang="en-US" sz="1900" dirty="0"/>
              <a:t> </a:t>
            </a:r>
            <a:endParaRPr lang="en-US" sz="1900" dirty="0" smtClean="0"/>
          </a:p>
          <a:p>
            <a:pPr marL="114300" indent="0">
              <a:buNone/>
            </a:pPr>
            <a:r>
              <a:rPr lang="en-US" b="1" dirty="0"/>
              <a:t>Company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900" dirty="0" err="1"/>
              <a:t>Serono</a:t>
            </a:r>
            <a:r>
              <a:rPr lang="en-US" sz="1900" dirty="0"/>
              <a:t> </a:t>
            </a:r>
            <a:endParaRPr lang="en-US" sz="1900" dirty="0" smtClean="0"/>
          </a:p>
          <a:p>
            <a:pPr marL="114300" indent="0">
              <a:buNone/>
            </a:pPr>
            <a:r>
              <a:rPr lang="en-US" b="1" dirty="0"/>
              <a:t>Description</a:t>
            </a:r>
            <a:r>
              <a:rPr lang="en-US" dirty="0"/>
              <a:t> </a:t>
            </a:r>
            <a:r>
              <a:rPr lang="en-US" sz="1900" dirty="0" smtClean="0"/>
              <a:t>: </a:t>
            </a:r>
            <a:r>
              <a:rPr lang="en-US" sz="1900" dirty="0" err="1"/>
              <a:t>Luveris</a:t>
            </a:r>
            <a:r>
              <a:rPr lang="en-US" sz="1900" dirty="0"/>
              <a:t> (</a:t>
            </a:r>
            <a:r>
              <a:rPr lang="en-US" sz="1900" dirty="0" err="1"/>
              <a:t>lutropin</a:t>
            </a:r>
            <a:r>
              <a:rPr lang="en-US" sz="1900" dirty="0"/>
              <a:t> </a:t>
            </a:r>
            <a:r>
              <a:rPr lang="en-US" sz="1900" dirty="0" err="1"/>
              <a:t>alfa</a:t>
            </a:r>
            <a:r>
              <a:rPr lang="en-US" sz="1900" dirty="0"/>
              <a:t>) is a purified form of a hormone called luteinizing  hormone, or LH. This hormone is important in the development of follicles (eggs) produced by the ovaries in women.</a:t>
            </a:r>
            <a:r>
              <a:rPr lang="en-US" sz="1900" dirty="0"/>
              <a:t> </a:t>
            </a:r>
            <a:endParaRPr lang="en-US" sz="1900" dirty="0" smtClean="0"/>
          </a:p>
          <a:p>
            <a:pPr marL="114300" indent="0">
              <a:buNone/>
            </a:pPr>
            <a:r>
              <a:rPr lang="en-US" b="1" dirty="0"/>
              <a:t>Used For/Prescribed for</a:t>
            </a:r>
            <a:r>
              <a:rPr lang="en-US" dirty="0"/>
              <a:t> </a:t>
            </a:r>
            <a:r>
              <a:rPr lang="en-US" b="1" dirty="0" smtClean="0"/>
              <a:t>Formulation</a:t>
            </a:r>
            <a:r>
              <a:rPr lang="en-US" dirty="0" smtClean="0"/>
              <a:t> : </a:t>
            </a:r>
            <a:r>
              <a:rPr lang="en-US" sz="1900" dirty="0" err="1"/>
              <a:t>Luveris</a:t>
            </a:r>
            <a:r>
              <a:rPr lang="en-US" sz="1900" dirty="0"/>
              <a:t> is used together with </a:t>
            </a:r>
            <a:r>
              <a:rPr lang="en-US" sz="1900" dirty="0" err="1"/>
              <a:t>follitropin</a:t>
            </a:r>
            <a:r>
              <a:rPr lang="en-US" sz="1900" dirty="0"/>
              <a:t> </a:t>
            </a:r>
            <a:r>
              <a:rPr lang="en-US" sz="1900" dirty="0" err="1"/>
              <a:t>alfa</a:t>
            </a:r>
            <a:r>
              <a:rPr lang="en-US" sz="1900" dirty="0"/>
              <a:t> to treat infertility in women with LH deficiency.</a:t>
            </a:r>
            <a:r>
              <a:rPr lang="en-US" sz="1900" dirty="0"/>
              <a:t> </a:t>
            </a:r>
            <a:endParaRPr lang="en-US" sz="1900" dirty="0" smtClean="0"/>
          </a:p>
          <a:p>
            <a:pPr marL="114300" indent="0">
              <a:buNone/>
            </a:pPr>
            <a:r>
              <a:rPr lang="en-US" b="1" dirty="0"/>
              <a:t>Formulation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900" dirty="0"/>
              <a:t>One vial contains 75 IU of </a:t>
            </a:r>
            <a:r>
              <a:rPr lang="en-US" sz="1900" dirty="0" err="1"/>
              <a:t>lutropin</a:t>
            </a:r>
            <a:r>
              <a:rPr lang="en-US" sz="1900" dirty="0"/>
              <a:t> </a:t>
            </a:r>
            <a:r>
              <a:rPr lang="en-US" sz="1900" dirty="0" err="1"/>
              <a:t>alfa</a:t>
            </a:r>
            <a:r>
              <a:rPr lang="en-US" sz="1900" dirty="0"/>
              <a:t> (recombinant human </a:t>
            </a:r>
            <a:r>
              <a:rPr lang="en-US" sz="1900" dirty="0" err="1"/>
              <a:t>Luteinising</a:t>
            </a:r>
            <a:r>
              <a:rPr lang="en-US" sz="1900" dirty="0"/>
              <a:t> Hormone {r-</a:t>
            </a:r>
            <a:r>
              <a:rPr lang="en-US" sz="1900" dirty="0" err="1"/>
              <a:t>hLH</a:t>
            </a:r>
            <a:r>
              <a:rPr lang="en-US" sz="1900" dirty="0"/>
              <a:t>}) and following </a:t>
            </a:r>
            <a:r>
              <a:rPr lang="en-US" sz="1900" dirty="0" err="1"/>
              <a:t>excipeint</a:t>
            </a:r>
            <a:r>
              <a:rPr lang="en-US" sz="1900" dirty="0"/>
              <a:t> is present.    Powder:</a:t>
            </a:r>
            <a:br>
              <a:rPr lang="en-US" sz="1900" dirty="0"/>
            </a:br>
            <a:r>
              <a:rPr lang="en-US" sz="1900" dirty="0" smtClean="0"/>
              <a:t>Sucrose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Disodium phosphate </a:t>
            </a:r>
            <a:r>
              <a:rPr lang="en-US" sz="1900" dirty="0" err="1"/>
              <a:t>dihydrate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 smtClean="0"/>
              <a:t>Sodium </a:t>
            </a:r>
            <a:r>
              <a:rPr lang="en-US" sz="1900" dirty="0" err="1"/>
              <a:t>dihydrogen</a:t>
            </a:r>
            <a:r>
              <a:rPr lang="en-US" sz="1900" dirty="0"/>
              <a:t> phosphate monohydrate</a:t>
            </a:r>
            <a:br>
              <a:rPr lang="en-US" sz="1900" dirty="0"/>
            </a:br>
            <a:r>
              <a:rPr lang="en-US" sz="1900" dirty="0" err="1" smtClean="0"/>
              <a:t>Polysorbate</a:t>
            </a:r>
            <a:r>
              <a:rPr lang="en-US" sz="1900" dirty="0" smtClean="0"/>
              <a:t> 20</a:t>
            </a:r>
            <a:endParaRPr lang="en-US" sz="1900" dirty="0"/>
          </a:p>
          <a:p>
            <a:pPr marL="114300" indent="0">
              <a:buNone/>
            </a:pPr>
            <a:r>
              <a:rPr lang="en-US" sz="1900" dirty="0" smtClean="0"/>
              <a:t>Phosphoric </a:t>
            </a:r>
            <a:r>
              <a:rPr lang="en-US" sz="1900" dirty="0"/>
              <a:t>acid, concentrated (for pH adjustment)</a:t>
            </a:r>
            <a:br>
              <a:rPr lang="en-US" sz="1900" dirty="0"/>
            </a:br>
            <a:r>
              <a:rPr lang="en-US" sz="1900" dirty="0" smtClean="0"/>
              <a:t>Sodium </a:t>
            </a:r>
            <a:r>
              <a:rPr lang="en-US" sz="1900" dirty="0"/>
              <a:t>hydroxide (for pH adjustment)</a:t>
            </a:r>
            <a:br>
              <a:rPr lang="en-US" sz="1900" dirty="0"/>
            </a:br>
            <a:r>
              <a:rPr lang="en-US" sz="1900" dirty="0" smtClean="0"/>
              <a:t>L</a:t>
            </a:r>
            <a:r>
              <a:rPr lang="en-US" sz="1900" dirty="0"/>
              <a:t>-</a:t>
            </a:r>
            <a:r>
              <a:rPr lang="en-US" sz="1900" dirty="0" smtClean="0"/>
              <a:t>methionine</a:t>
            </a:r>
            <a:r>
              <a:rPr lang="en-US" sz="1900" dirty="0"/>
              <a:t/>
            </a:r>
            <a:br>
              <a:rPr lang="en-US" sz="1900" dirty="0"/>
            </a:br>
            <a:r>
              <a:rPr lang="en-US" sz="1900" dirty="0"/>
              <a:t>Nitrogen</a:t>
            </a:r>
            <a:br>
              <a:rPr lang="en-US" sz="1900" dirty="0"/>
            </a:br>
            <a:r>
              <a:rPr lang="en-US" sz="1900" dirty="0" smtClean="0"/>
              <a:t>Solvent</a:t>
            </a:r>
            <a:r>
              <a:rPr lang="en-US" sz="1900" dirty="0"/>
              <a:t>:</a:t>
            </a:r>
            <a:br>
              <a:rPr lang="en-US" sz="1900" dirty="0"/>
            </a:br>
            <a:r>
              <a:rPr lang="en-US" sz="1900" dirty="0" smtClean="0"/>
              <a:t>Water </a:t>
            </a:r>
            <a:r>
              <a:rPr lang="en-US" sz="1900" dirty="0"/>
              <a:t>for injection</a:t>
            </a:r>
            <a:br>
              <a:rPr lang="en-US" sz="1900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Form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900" dirty="0"/>
              <a:t>white </a:t>
            </a:r>
            <a:r>
              <a:rPr lang="en-US" sz="1900" dirty="0" err="1"/>
              <a:t>lyophilised</a:t>
            </a:r>
            <a:r>
              <a:rPr lang="en-US" sz="1900" dirty="0"/>
              <a:t> pellet </a:t>
            </a:r>
            <a:r>
              <a:rPr lang="en-US" sz="1900" dirty="0" err="1"/>
              <a:t>withg</a:t>
            </a:r>
            <a:r>
              <a:rPr lang="en-US" sz="1900" dirty="0"/>
              <a:t> clear </a:t>
            </a:r>
            <a:r>
              <a:rPr lang="en-US" sz="1900" dirty="0" err="1"/>
              <a:t>colourless</a:t>
            </a:r>
            <a:r>
              <a:rPr lang="en-US" sz="1900" dirty="0"/>
              <a:t> solvent to make solution</a:t>
            </a:r>
            <a:r>
              <a:rPr lang="en-US" sz="1900" dirty="0"/>
              <a:t> </a:t>
            </a:r>
            <a:endParaRPr lang="en-US" sz="1900" dirty="0" smtClean="0"/>
          </a:p>
        </p:txBody>
      </p:sp>
    </p:spTree>
    <p:extLst>
      <p:ext uri="{BB962C8B-B14F-4D97-AF65-F5344CB8AC3E}">
        <p14:creationId xmlns:p14="http://schemas.microsoft.com/office/powerpoint/2010/main" val="372515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73" y="233588"/>
            <a:ext cx="8145842" cy="649666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b="1" dirty="0"/>
              <a:t>Route of administration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800" dirty="0"/>
              <a:t>subcutaneous (SC) administration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Dosage </a:t>
            </a:r>
            <a:r>
              <a:rPr lang="en-US" b="1" dirty="0" smtClean="0"/>
              <a:t> : </a:t>
            </a:r>
            <a:r>
              <a:rPr lang="en-US" sz="1800" dirty="0"/>
              <a:t>It is recommended that 75 IU </a:t>
            </a:r>
            <a:r>
              <a:rPr lang="en-US" sz="1800" dirty="0" err="1"/>
              <a:t>Luveris</a:t>
            </a:r>
            <a:r>
              <a:rPr lang="en-US" sz="1800" dirty="0"/>
              <a:t>® be concomitantly administered subcutaneously with 75 IU to 150 IU </a:t>
            </a:r>
            <a:r>
              <a:rPr lang="en-US" sz="1800" dirty="0" err="1"/>
              <a:t>Gonal</a:t>
            </a:r>
            <a:r>
              <a:rPr lang="en-US" sz="1800" dirty="0"/>
              <a:t>-f® as two separate injections in the initial treatment cycle</a:t>
            </a:r>
            <a:r>
              <a:rPr lang="en-US" sz="1800" dirty="0"/>
              <a:t> </a:t>
            </a:r>
            <a:endParaRPr lang="en-US" sz="1800" b="1" dirty="0" smtClean="0"/>
          </a:p>
          <a:p>
            <a:pPr marL="114300" indent="0">
              <a:buNone/>
            </a:pPr>
            <a:r>
              <a:rPr lang="en-US" b="1" dirty="0"/>
              <a:t>Contraindication</a:t>
            </a:r>
            <a:r>
              <a:rPr lang="en-US" dirty="0"/>
              <a:t> </a:t>
            </a:r>
            <a:r>
              <a:rPr lang="en-US" dirty="0" smtClean="0"/>
              <a:t> : </a:t>
            </a:r>
            <a:r>
              <a:rPr lang="en-US" sz="1800" dirty="0" err="1"/>
              <a:t>Luveris</a:t>
            </a:r>
            <a:r>
              <a:rPr lang="en-US" sz="1800" dirty="0"/>
              <a:t> is contraindicated in patients with:</a:t>
            </a:r>
            <a:br>
              <a:rPr lang="en-US" sz="1800" dirty="0"/>
            </a:br>
            <a:r>
              <a:rPr lang="en-US" sz="1800" dirty="0"/>
              <a:t>• hypersensitivity </a:t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dirty="0" err="1"/>
              <a:t>tumours</a:t>
            </a:r>
            <a:r>
              <a:rPr lang="en-US" sz="1800" dirty="0"/>
              <a:t> of the hypothalamus and pituitary gland</a:t>
            </a:r>
            <a:br>
              <a:rPr lang="en-US" sz="1800" dirty="0"/>
            </a:br>
            <a:r>
              <a:rPr lang="en-US" sz="1800" dirty="0"/>
              <a:t>• ovarian enlargement or ovarian cyst unrelated to polycystic ovarian disease and of unknown origin</a:t>
            </a:r>
            <a:br>
              <a:rPr lang="en-US" sz="1800" dirty="0"/>
            </a:br>
            <a:r>
              <a:rPr lang="en-US" sz="1800" dirty="0"/>
              <a:t>• </a:t>
            </a:r>
            <a:r>
              <a:rPr lang="en-US" sz="1800" dirty="0" err="1"/>
              <a:t>gynaecological</a:t>
            </a:r>
            <a:r>
              <a:rPr lang="en-US" sz="1800" dirty="0"/>
              <a:t> </a:t>
            </a:r>
            <a:r>
              <a:rPr lang="en-US" sz="1800" dirty="0" err="1"/>
              <a:t>haemorrhages</a:t>
            </a:r>
            <a:r>
              <a:rPr lang="en-US" sz="1800" dirty="0"/>
              <a:t> of unknown origin</a:t>
            </a:r>
            <a:br>
              <a:rPr lang="en-US" sz="1800" dirty="0"/>
            </a:br>
            <a:r>
              <a:rPr lang="en-US" sz="1800" dirty="0"/>
              <a:t>• ovarian, uterine, or mammary carcinoma</a:t>
            </a:r>
            <a:br>
              <a:rPr lang="en-US" sz="1800" dirty="0"/>
            </a:br>
            <a:r>
              <a:rPr lang="en-US" sz="1800" dirty="0" err="1"/>
              <a:t>Luveris</a:t>
            </a:r>
            <a:r>
              <a:rPr lang="en-US" sz="1800" dirty="0"/>
              <a:t> must not be used when a condition exists which would make a normal pregnancy impossible, such as:</a:t>
            </a:r>
            <a:br>
              <a:rPr lang="en-US" sz="1800" dirty="0"/>
            </a:br>
            <a:r>
              <a:rPr lang="en-US" sz="1800" dirty="0"/>
              <a:t>• primary ovarian failure</a:t>
            </a:r>
            <a:br>
              <a:rPr lang="en-US" sz="1800" dirty="0"/>
            </a:br>
            <a:r>
              <a:rPr lang="en-US" sz="1800" dirty="0"/>
              <a:t>• malformations of sexual organs incompatible with pregnancy</a:t>
            </a:r>
            <a:br>
              <a:rPr lang="en-US" sz="1800" dirty="0"/>
            </a:br>
            <a:r>
              <a:rPr lang="en-US" sz="1800" dirty="0"/>
              <a:t>• fibroid </a:t>
            </a:r>
            <a:r>
              <a:rPr lang="en-US" sz="1800" dirty="0" err="1"/>
              <a:t>tumours</a:t>
            </a:r>
            <a:r>
              <a:rPr lang="en-US" sz="1800" dirty="0"/>
              <a:t> of the uterus incompatible with </a:t>
            </a:r>
            <a:r>
              <a:rPr lang="en-US" sz="1800" dirty="0" smtClean="0"/>
              <a:t>pregnancy</a:t>
            </a:r>
          </a:p>
          <a:p>
            <a:pPr marL="114300" indent="0">
              <a:buNone/>
            </a:pPr>
            <a:r>
              <a:rPr lang="en-US" b="1" dirty="0"/>
              <a:t>Side effects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900" dirty="0"/>
              <a:t>Common </a:t>
            </a:r>
            <a:r>
              <a:rPr lang="en-US" sz="1900" dirty="0" err="1"/>
              <a:t>Luveris</a:t>
            </a:r>
            <a:r>
              <a:rPr lang="en-US" sz="1900" dirty="0"/>
              <a:t> side effects may include:</a:t>
            </a:r>
            <a:br>
              <a:rPr lang="en-US" sz="1900" dirty="0"/>
            </a:br>
            <a:r>
              <a:rPr lang="en-US" sz="1900" dirty="0"/>
              <a:t>  nausea, stomach pain, diarrhea, constipation, gas;</a:t>
            </a:r>
            <a:br>
              <a:rPr lang="en-US" sz="1900" dirty="0"/>
            </a:br>
            <a:r>
              <a:rPr lang="en-US" sz="1900" dirty="0"/>
              <a:t>pelvic pain, menstrual cramps;</a:t>
            </a:r>
            <a:br>
              <a:rPr lang="en-US" sz="1900" dirty="0"/>
            </a:br>
            <a:r>
              <a:rPr lang="en-US" sz="1900" dirty="0"/>
              <a:t> breast pain;</a:t>
            </a:r>
            <a:br>
              <a:rPr lang="en-US" sz="1900" dirty="0"/>
            </a:br>
            <a:r>
              <a:rPr lang="en-US" sz="1900" dirty="0"/>
              <a:t> headache;</a:t>
            </a:r>
            <a:br>
              <a:rPr lang="en-US" sz="1900" dirty="0"/>
            </a:br>
            <a:r>
              <a:rPr lang="en-US" sz="1900" dirty="0"/>
              <a:t>  pain or irritation where the injection was given;</a:t>
            </a:r>
            <a:br>
              <a:rPr lang="en-US" sz="1900" dirty="0"/>
            </a:br>
            <a:r>
              <a:rPr lang="en-US" sz="1900" dirty="0"/>
              <a:t> tired feeling; or</a:t>
            </a:r>
            <a:br>
              <a:rPr lang="en-US" sz="1900" dirty="0"/>
            </a:br>
            <a:r>
              <a:rPr lang="en-US" sz="1900" dirty="0"/>
              <a:t>cold symptoms such as stuffy nose, sneezing, sore throat;</a:t>
            </a:r>
            <a:br>
              <a:rPr lang="en-US" sz="1900" dirty="0"/>
            </a:br>
            <a:r>
              <a:rPr lang="en-US" sz="2400" b="1" dirty="0"/>
              <a:t>Drug Interaction </a:t>
            </a:r>
            <a:r>
              <a:rPr lang="en-US" sz="2400" b="1" dirty="0" smtClean="0"/>
              <a:t>:  </a:t>
            </a:r>
            <a:r>
              <a:rPr lang="en-US" sz="1800" dirty="0"/>
              <a:t>Other drugs may interact with </a:t>
            </a:r>
            <a:r>
              <a:rPr lang="en-US" sz="1800" dirty="0" err="1"/>
              <a:t>lutropin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, including prescription and over-the-counter medicines, vitamins, and herbal products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90964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291985"/>
            <a:ext cx="7858226" cy="610881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err="1"/>
              <a:t>Genral</a:t>
            </a:r>
            <a:r>
              <a:rPr lang="en-US" b="1" dirty="0"/>
              <a:t> References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# Blanchard J: Gastrointestinal absorption. I. Mechanisms. Am J Pharm </a:t>
            </a:r>
            <a:r>
              <a:rPr lang="en-US" sz="1800" dirty="0" err="1"/>
              <a:t>Sci</a:t>
            </a:r>
            <a:r>
              <a:rPr lang="en-US" sz="1800" dirty="0"/>
              <a:t> Support Public Health. 1975 Sep-Oct;147(5):135-46. "</a:t>
            </a:r>
            <a:r>
              <a:rPr lang="en-US" sz="1800" dirty="0" err="1"/>
              <a:t>Pubmed</a:t>
            </a:r>
            <a:r>
              <a:rPr lang="en-US" sz="1800" dirty="0"/>
              <a:t>":http://</a:t>
            </a:r>
            <a:r>
              <a:rPr lang="en-US" sz="1800" dirty="0" err="1"/>
              <a:t>www.ncbi.nlm.nih.gov</a:t>
            </a:r>
            <a:r>
              <a:rPr lang="en-US" sz="1800" dirty="0"/>
              <a:t>/</a:t>
            </a:r>
            <a:r>
              <a:rPr lang="en-US" sz="1800" dirty="0" err="1"/>
              <a:t>pubmed</a:t>
            </a:r>
            <a:r>
              <a:rPr lang="en-US" sz="1800" dirty="0"/>
              <a:t>/</a:t>
            </a:r>
            <a:r>
              <a:rPr lang="en-US" sz="1800" dirty="0" smtClean="0"/>
              <a:t>3972</a:t>
            </a:r>
          </a:p>
          <a:p>
            <a:pPr marL="114300" indent="0">
              <a:buNone/>
            </a:pPr>
            <a:r>
              <a:rPr lang="en-US" sz="1800" dirty="0" smtClean="0"/>
              <a:t># </a:t>
            </a:r>
            <a:r>
              <a:rPr lang="en-US" sz="1800" dirty="0" err="1"/>
              <a:t>Louvet</a:t>
            </a:r>
            <a:r>
              <a:rPr lang="en-US" sz="1800" dirty="0"/>
              <a:t> JP, Harman SM, Ross GT: Effects of human chorionic gonadotropin, human interstitial cell stimulating hormone and human follicle-stimulating hormone on ovarian weights in estrogen-primed </a:t>
            </a:r>
            <a:r>
              <a:rPr lang="en-US" sz="1800" dirty="0" err="1"/>
              <a:t>hypophysectomized</a:t>
            </a:r>
            <a:r>
              <a:rPr lang="en-US" sz="1800" dirty="0"/>
              <a:t> immature female rats. Endocrinology. 1975 May;96(5):1179-86. "</a:t>
            </a:r>
            <a:r>
              <a:rPr lang="en-US" sz="1800" dirty="0" err="1"/>
              <a:t>Pubmed</a:t>
            </a:r>
            <a:r>
              <a:rPr lang="en-US" sz="1800" dirty="0"/>
              <a:t>":http://</a:t>
            </a:r>
            <a:r>
              <a:rPr lang="en-US" sz="1800" dirty="0" err="1"/>
              <a:t>www.ncbi.nlm.nih.gov</a:t>
            </a:r>
            <a:r>
              <a:rPr lang="en-US" sz="1800" dirty="0"/>
              <a:t>/</a:t>
            </a:r>
            <a:r>
              <a:rPr lang="en-US" sz="1800" dirty="0" err="1"/>
              <a:t>pubmed</a:t>
            </a:r>
            <a:r>
              <a:rPr lang="en-US" sz="1800" dirty="0"/>
              <a:t>/</a:t>
            </a:r>
            <a:r>
              <a:rPr lang="en-US" sz="1800" dirty="0" smtClean="0"/>
              <a:t>1122882</a:t>
            </a:r>
          </a:p>
          <a:p>
            <a:pPr marL="114300" indent="0">
              <a:buNone/>
            </a:pPr>
            <a:r>
              <a:rPr lang="en-US" sz="1800" dirty="0" smtClean="0"/>
              <a:t># </a:t>
            </a:r>
            <a:r>
              <a:rPr lang="en-US" sz="1800" dirty="0"/>
              <a:t>Nielsen MS, Barton SD, </a:t>
            </a:r>
            <a:r>
              <a:rPr lang="en-US" sz="1800" dirty="0" err="1"/>
              <a:t>Hatasaka</a:t>
            </a:r>
            <a:r>
              <a:rPr lang="en-US" sz="1800" dirty="0"/>
              <a:t> HH, Stanford JB: Comparison of several one-step home urinary luteinizing hormone detection test kits to </a:t>
            </a:r>
            <a:r>
              <a:rPr lang="en-US" sz="1800" dirty="0" err="1"/>
              <a:t>OvuQuick</a:t>
            </a:r>
            <a:r>
              <a:rPr lang="en-US" sz="1800" dirty="0"/>
              <a:t>. </a:t>
            </a:r>
            <a:r>
              <a:rPr lang="en-US" sz="1800" dirty="0" err="1"/>
              <a:t>Fertil</a:t>
            </a:r>
            <a:r>
              <a:rPr lang="en-US" sz="1800" dirty="0"/>
              <a:t> </a:t>
            </a:r>
            <a:r>
              <a:rPr lang="en-US" sz="1800" dirty="0" err="1"/>
              <a:t>Steril</a:t>
            </a:r>
            <a:r>
              <a:rPr lang="en-US" sz="1800" dirty="0"/>
              <a:t>. 2001 Aug;76(2):384-7. "</a:t>
            </a:r>
            <a:r>
              <a:rPr lang="en-US" sz="1800" dirty="0" err="1"/>
              <a:t>Pubmed</a:t>
            </a:r>
            <a:r>
              <a:rPr lang="en-US" sz="1800" dirty="0"/>
              <a:t>":http://</a:t>
            </a:r>
            <a:r>
              <a:rPr lang="en-US" sz="1800" dirty="0" err="1"/>
              <a:t>www.ncbi.nlm.nih.gov</a:t>
            </a:r>
            <a:r>
              <a:rPr lang="en-US" sz="1800" dirty="0"/>
              <a:t>/</a:t>
            </a:r>
            <a:r>
              <a:rPr lang="en-US" sz="1800" dirty="0" err="1"/>
              <a:t>pubmed</a:t>
            </a:r>
            <a:r>
              <a:rPr lang="en-US" sz="1800" dirty="0"/>
              <a:t>/</a:t>
            </a:r>
            <a:r>
              <a:rPr lang="en-US" sz="1800" dirty="0" smtClean="0"/>
              <a:t>11476792</a:t>
            </a:r>
          </a:p>
          <a:p>
            <a:pPr marL="114300" indent="0">
              <a:buNone/>
            </a:pPr>
            <a:r>
              <a:rPr lang="en-US" sz="1800" dirty="0" smtClean="0"/>
              <a:t># </a:t>
            </a:r>
            <a:r>
              <a:rPr lang="en-US" sz="1800" dirty="0" err="1"/>
              <a:t>Gibreel</a:t>
            </a:r>
            <a:r>
              <a:rPr lang="en-US" sz="1800" dirty="0"/>
              <a:t> A, Bhattacharya S: Recombinant </a:t>
            </a:r>
            <a:r>
              <a:rPr lang="en-US" sz="1800" dirty="0" err="1"/>
              <a:t>follitropin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/</a:t>
            </a:r>
            <a:r>
              <a:rPr lang="en-US" sz="1800" dirty="0" err="1"/>
              <a:t>lutropin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 in fertility treatment. Biologics. 2010 Feb 4;4:5-17. "</a:t>
            </a:r>
            <a:r>
              <a:rPr lang="en-US" sz="1800" dirty="0" err="1"/>
              <a:t>Pubmed</a:t>
            </a:r>
            <a:r>
              <a:rPr lang="en-US" sz="1800" dirty="0"/>
              <a:t>":http://</a:t>
            </a:r>
            <a:r>
              <a:rPr lang="en-US" sz="1800" dirty="0" err="1"/>
              <a:t>www.ncbi.nlm.nih.gov</a:t>
            </a:r>
            <a:r>
              <a:rPr lang="en-US" sz="1800" dirty="0"/>
              <a:t>/</a:t>
            </a:r>
            <a:r>
              <a:rPr lang="en-US" sz="1800" dirty="0" err="1"/>
              <a:t>pubmed</a:t>
            </a:r>
            <a:r>
              <a:rPr lang="en-US" sz="1800" dirty="0"/>
              <a:t>/</a:t>
            </a:r>
            <a:r>
              <a:rPr lang="en-US" sz="1800" dirty="0" smtClean="0"/>
              <a:t>20161981</a:t>
            </a:r>
          </a:p>
          <a:p>
            <a:pPr marL="114300" indent="0">
              <a:buNone/>
            </a:pPr>
            <a:r>
              <a:rPr lang="en-US" sz="1800" dirty="0" smtClean="0"/>
              <a:t># </a:t>
            </a:r>
            <a:r>
              <a:rPr lang="en-US" sz="1800" dirty="0" err="1"/>
              <a:t>Dhillon</a:t>
            </a:r>
            <a:r>
              <a:rPr lang="en-US" sz="1800" dirty="0"/>
              <a:t> S, Keating GM: </a:t>
            </a:r>
            <a:r>
              <a:rPr lang="en-US" sz="1800" dirty="0" err="1"/>
              <a:t>Lutropin</a:t>
            </a:r>
            <a:r>
              <a:rPr lang="en-US" sz="1800" dirty="0"/>
              <a:t> </a:t>
            </a:r>
            <a:r>
              <a:rPr lang="en-US" sz="1800" dirty="0" err="1"/>
              <a:t>alfa</a:t>
            </a:r>
            <a:r>
              <a:rPr lang="en-US" sz="1800" dirty="0"/>
              <a:t>. Drugs. 2008;68(11):1529-40. "</a:t>
            </a:r>
            <a:r>
              <a:rPr lang="en-US" sz="1800" dirty="0" err="1"/>
              <a:t>Pubmed</a:t>
            </a:r>
            <a:r>
              <a:rPr lang="en-US" sz="1800" dirty="0"/>
              <a:t>":http://</a:t>
            </a:r>
            <a:r>
              <a:rPr lang="en-US" sz="1800" dirty="0" err="1"/>
              <a:t>www.ncbi.nlm.nih.gov</a:t>
            </a:r>
            <a:r>
              <a:rPr lang="en-US" sz="1800" dirty="0"/>
              <a:t>/</a:t>
            </a:r>
            <a:r>
              <a:rPr lang="en-US" sz="1800" dirty="0" err="1"/>
              <a:t>pubmed</a:t>
            </a:r>
            <a:r>
              <a:rPr lang="en-US" sz="1800" dirty="0"/>
              <a:t>/18627209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146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67" y="262787"/>
            <a:ext cx="7799833" cy="6138013"/>
          </a:xfrm>
        </p:spPr>
        <p:txBody>
          <a:bodyPr/>
          <a:lstStyle/>
          <a:p>
            <a:r>
              <a:rPr lang="en-US" b="1" dirty="0" err="1"/>
              <a:t>Refrence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http://</a:t>
            </a:r>
            <a:r>
              <a:rPr lang="en-US" dirty="0" err="1"/>
              <a:t>www.drugs.com</a:t>
            </a:r>
            <a:r>
              <a:rPr lang="en-US" dirty="0"/>
              <a:t>/</a:t>
            </a:r>
            <a:r>
              <a:rPr lang="en-US" dirty="0" err="1"/>
              <a:t>luveris.html</a:t>
            </a:r>
            <a:r>
              <a:rPr lang="en-US" dirty="0"/>
              <a:t> 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www.medicines.org.uk</a:t>
            </a:r>
            <a:r>
              <a:rPr lang="en-US" dirty="0"/>
              <a:t>/</a:t>
            </a:r>
            <a:r>
              <a:rPr lang="en-US" dirty="0" err="1"/>
              <a:t>emc</a:t>
            </a:r>
            <a:r>
              <a:rPr lang="en-US" dirty="0"/>
              <a:t>/medicine/8289/</a:t>
            </a:r>
            <a:r>
              <a:rPr lang="en-US" dirty="0" err="1"/>
              <a:t>spc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2571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</TotalTime>
  <Words>721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Lutropin alfa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Lutropin alfa </dc:title>
  <dc:creator>bic2</dc:creator>
  <cp:lastModifiedBy>bic2</cp:lastModifiedBy>
  <cp:revision>2</cp:revision>
  <dcterms:created xsi:type="dcterms:W3CDTF">2015-01-12T08:35:48Z</dcterms:created>
  <dcterms:modified xsi:type="dcterms:W3CDTF">2015-01-12T08:49:49Z</dcterms:modified>
</cp:coreProperties>
</file>